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59" r:id="rId3"/>
    <p:sldId id="372" r:id="rId4"/>
    <p:sldId id="373" r:id="rId5"/>
    <p:sldId id="383" r:id="rId6"/>
    <p:sldId id="379" r:id="rId7"/>
    <p:sldId id="374" r:id="rId8"/>
    <p:sldId id="375" r:id="rId9"/>
    <p:sldId id="378" r:id="rId10"/>
    <p:sldId id="376" r:id="rId11"/>
    <p:sldId id="380" r:id="rId12"/>
    <p:sldId id="381" r:id="rId13"/>
    <p:sldId id="382" r:id="rId14"/>
    <p:sldId id="305" r:id="rId15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4A5C65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405"/>
    <a:srgbClr val="CC0066"/>
    <a:srgbClr val="648D74"/>
    <a:srgbClr val="CCECFF"/>
    <a:srgbClr val="33CCCC"/>
    <a:srgbClr val="CCFFCC"/>
    <a:srgbClr val="009999"/>
    <a:srgbClr val="FF33CC"/>
    <a:srgbClr val="FF66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7EB"/>
          </a:solidFill>
        </a:fill>
      </a:tcStyle>
    </a:wholeTbl>
    <a:band2H>
      <a:tcTxStyle/>
      <a:tcStyle>
        <a:tcBdr/>
        <a:fill>
          <a:solidFill>
            <a:srgbClr val="E6F4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DD0"/>
          </a:solidFill>
        </a:fill>
      </a:tcStyle>
    </a:wholeTbl>
    <a:band2H>
      <a:tcTxStyle/>
      <a:tcStyle>
        <a:tcBdr/>
        <a:fill>
          <a:solidFill>
            <a:srgbClr val="FFEF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7EB"/>
          </a:solidFill>
        </a:fill>
      </a:tcStyle>
    </a:wholeTbl>
    <a:band2H>
      <a:tcTxStyle/>
      <a:tcStyle>
        <a:tcBdr/>
        <a:fill>
          <a:solidFill>
            <a:srgbClr val="F0F3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4A5C65"/>
        </a:fontRef>
        <a:srgbClr val="4A5C6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A5C65"/>
              </a:solidFill>
              <a:prstDash val="solid"/>
              <a:round/>
            </a:ln>
          </a:top>
          <a:bottom>
            <a:ln w="254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A5C65"/>
              </a:solidFill>
              <a:prstDash val="solid"/>
              <a:round/>
            </a:ln>
          </a:top>
          <a:bottom>
            <a:ln w="254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D1D2"/>
          </a:solidFill>
        </a:fill>
      </a:tcStyle>
    </a:wholeTbl>
    <a:band2H>
      <a:tcTxStyle/>
      <a:tcStyle>
        <a:tcBdr/>
        <a:fill>
          <a:solidFill>
            <a:srgbClr val="E8E9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A5C65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A5C6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A5C6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4A5C65"/>
              </a:solidFill>
              <a:prstDash val="solid"/>
              <a:round/>
            </a:ln>
          </a:left>
          <a:right>
            <a:ln w="12700" cap="flat">
              <a:solidFill>
                <a:srgbClr val="4A5C65"/>
              </a:solidFill>
              <a:prstDash val="solid"/>
              <a:round/>
            </a:ln>
          </a:right>
          <a:top>
            <a:ln w="12700" cap="flat">
              <a:solidFill>
                <a:srgbClr val="4A5C65"/>
              </a:solidFill>
              <a:prstDash val="solid"/>
              <a:round/>
            </a:ln>
          </a:top>
          <a:bottom>
            <a:ln w="127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solidFill>
                <a:srgbClr val="4A5C65"/>
              </a:solidFill>
              <a:prstDash val="solid"/>
              <a:round/>
            </a:ln>
          </a:insideH>
          <a:insideV>
            <a:ln w="12700" cap="flat">
              <a:solidFill>
                <a:srgbClr val="4A5C65"/>
              </a:solidFill>
              <a:prstDash val="solid"/>
              <a:round/>
            </a:ln>
          </a:insideV>
        </a:tcBdr>
        <a:fill>
          <a:solidFill>
            <a:srgbClr val="4A5C65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4A5C65"/>
              </a:solidFill>
              <a:prstDash val="solid"/>
              <a:round/>
            </a:ln>
          </a:left>
          <a:right>
            <a:ln w="12700" cap="flat">
              <a:solidFill>
                <a:srgbClr val="4A5C65"/>
              </a:solidFill>
              <a:prstDash val="solid"/>
              <a:round/>
            </a:ln>
          </a:right>
          <a:top>
            <a:ln w="12700" cap="flat">
              <a:solidFill>
                <a:srgbClr val="4A5C65"/>
              </a:solidFill>
              <a:prstDash val="solid"/>
              <a:round/>
            </a:ln>
          </a:top>
          <a:bottom>
            <a:ln w="127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solidFill>
                <a:srgbClr val="4A5C65"/>
              </a:solidFill>
              <a:prstDash val="solid"/>
              <a:round/>
            </a:ln>
          </a:insideH>
          <a:insideV>
            <a:ln w="12700" cap="flat">
              <a:solidFill>
                <a:srgbClr val="4A5C65"/>
              </a:solidFill>
              <a:prstDash val="solid"/>
              <a:round/>
            </a:ln>
          </a:insideV>
        </a:tcBdr>
        <a:fill>
          <a:solidFill>
            <a:srgbClr val="4A5C65">
              <a:alpha val="20000"/>
            </a:srgbClr>
          </a:solidFill>
        </a:fill>
      </a:tcStyle>
    </a:firstCol>
    <a:lastRow>
      <a:tcTxStyle b="on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4A5C65"/>
              </a:solidFill>
              <a:prstDash val="solid"/>
              <a:round/>
            </a:ln>
          </a:left>
          <a:right>
            <a:ln w="12700" cap="flat">
              <a:solidFill>
                <a:srgbClr val="4A5C65"/>
              </a:solidFill>
              <a:prstDash val="solid"/>
              <a:round/>
            </a:ln>
          </a:right>
          <a:top>
            <a:ln w="50800" cap="flat">
              <a:solidFill>
                <a:srgbClr val="4A5C65"/>
              </a:solidFill>
              <a:prstDash val="solid"/>
              <a:round/>
            </a:ln>
          </a:top>
          <a:bottom>
            <a:ln w="127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solidFill>
                <a:srgbClr val="4A5C65"/>
              </a:solidFill>
              <a:prstDash val="solid"/>
              <a:round/>
            </a:ln>
          </a:insideH>
          <a:insideV>
            <a:ln w="12700" cap="flat">
              <a:solidFill>
                <a:srgbClr val="4A5C65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4A5C65"/>
        </a:fontRef>
        <a:srgbClr val="4A5C65"/>
      </a:tcTxStyle>
      <a:tcStyle>
        <a:tcBdr>
          <a:left>
            <a:ln w="12700" cap="flat">
              <a:solidFill>
                <a:srgbClr val="4A5C65"/>
              </a:solidFill>
              <a:prstDash val="solid"/>
              <a:round/>
            </a:ln>
          </a:left>
          <a:right>
            <a:ln w="12700" cap="flat">
              <a:solidFill>
                <a:srgbClr val="4A5C65"/>
              </a:solidFill>
              <a:prstDash val="solid"/>
              <a:round/>
            </a:ln>
          </a:right>
          <a:top>
            <a:ln w="12700" cap="flat">
              <a:solidFill>
                <a:srgbClr val="4A5C65"/>
              </a:solidFill>
              <a:prstDash val="solid"/>
              <a:round/>
            </a:ln>
          </a:top>
          <a:bottom>
            <a:ln w="25400" cap="flat">
              <a:solidFill>
                <a:srgbClr val="4A5C65"/>
              </a:solidFill>
              <a:prstDash val="solid"/>
              <a:round/>
            </a:ln>
          </a:bottom>
          <a:insideH>
            <a:ln w="12700" cap="flat">
              <a:solidFill>
                <a:srgbClr val="4A5C65"/>
              </a:solidFill>
              <a:prstDash val="solid"/>
              <a:round/>
            </a:ln>
          </a:insideH>
          <a:insideV>
            <a:ln w="12700" cap="flat">
              <a:solidFill>
                <a:srgbClr val="4A5C65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80" autoAdjust="0"/>
  </p:normalViewPr>
  <p:slideViewPr>
    <p:cSldViewPr>
      <p:cViewPr varScale="1">
        <p:scale>
          <a:sx n="87" d="100"/>
          <a:sy n="87" d="100"/>
        </p:scale>
        <p:origin x="680" y="5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697F599F-E4EB-4424-B6A2-4124D8EE5D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E4ADC7EC-F320-466A-AF18-ADF6BF5DE3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25339-A643-403D-B20A-5AE52BA9BF2A}" type="datetimeFigureOut">
              <a:rPr lang="es-ES" smtClean="0"/>
              <a:t>03/01/2021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CCAAF24-8899-46D6-8DF5-598E495C72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D1E780A-52BE-4EFF-9B07-7DEE06AD5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DF877-DB1C-4C55-9A45-24FE603B0B7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7007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848914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FF844EED-B693-4880-A778-5BEA616F6A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9185" y="1457550"/>
            <a:ext cx="5153025" cy="3448050"/>
          </a:xfrm>
          <a:prstGeom prst="rect">
            <a:avLst/>
          </a:prstGeom>
        </p:spPr>
      </p:pic>
      <p:sp>
        <p:nvSpPr>
          <p:cNvPr id="17" name="Google Shape;11;p2"/>
          <p:cNvSpPr/>
          <p:nvPr/>
        </p:nvSpPr>
        <p:spPr>
          <a:xfrm>
            <a:off x="6471723" y="3836949"/>
            <a:ext cx="935921" cy="970757"/>
          </a:xfrm>
          <a:prstGeom prst="ellipse">
            <a:avLst/>
          </a:prstGeom>
          <a:solidFill>
            <a:srgbClr val="00B0F0">
              <a:alpha val="7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8" name="Google Shape;14;p2"/>
          <p:cNvSpPr/>
          <p:nvPr/>
        </p:nvSpPr>
        <p:spPr>
          <a:xfrm>
            <a:off x="1744736" y="1046724"/>
            <a:ext cx="942643" cy="915202"/>
          </a:xfrm>
          <a:prstGeom prst="ellipse">
            <a:avLst/>
          </a:prstGeom>
          <a:solidFill>
            <a:schemeClr val="accent2">
              <a:alpha val="56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9" name="Google Shape;36;p2"/>
          <p:cNvSpPr/>
          <p:nvPr/>
        </p:nvSpPr>
        <p:spPr>
          <a:xfrm>
            <a:off x="6391907" y="1068182"/>
            <a:ext cx="880303" cy="854579"/>
          </a:xfrm>
          <a:prstGeom prst="ellipse">
            <a:avLst/>
          </a:prstGeom>
          <a:solidFill>
            <a:schemeClr val="accent5">
              <a:alpha val="5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20" name="Imagen 1" descr="Imagen 1"/>
          <p:cNvPicPr>
            <a:picLocks noChangeAspect="1"/>
          </p:cNvPicPr>
          <p:nvPr/>
        </p:nvPicPr>
        <p:blipFill>
          <a:blip r:embed="rId4">
            <a:alphaModFix amt="50000"/>
          </a:blip>
          <a:srcRect l="6225" t="10352" r="9787" b="11090"/>
          <a:stretch>
            <a:fillRect/>
          </a:stretch>
        </p:blipFill>
        <p:spPr>
          <a:xfrm>
            <a:off x="1484696" y="3888733"/>
            <a:ext cx="1075136" cy="919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6" y="0"/>
                </a:moveTo>
                <a:cubicBezTo>
                  <a:pt x="4831" y="0"/>
                  <a:pt x="0" y="4837"/>
                  <a:pt x="0" y="10800"/>
                </a:cubicBezTo>
                <a:cubicBezTo>
                  <a:pt x="0" y="16763"/>
                  <a:pt x="4831" y="21600"/>
                  <a:pt x="10796" y="21600"/>
                </a:cubicBezTo>
                <a:cubicBezTo>
                  <a:pt x="16761" y="21600"/>
                  <a:pt x="21600" y="16763"/>
                  <a:pt x="21600" y="10800"/>
                </a:cubicBezTo>
                <a:cubicBezTo>
                  <a:pt x="21600" y="4837"/>
                  <a:pt x="16761" y="0"/>
                  <a:pt x="10796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1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198" y="158530"/>
            <a:ext cx="2591602" cy="1213557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Módulo 1: Hangeul y Gramática Básica"/>
          <p:cNvSpPr txBox="1">
            <a:spLocks noGrp="1"/>
          </p:cNvSpPr>
          <p:nvPr>
            <p:ph type="title"/>
          </p:nvPr>
        </p:nvSpPr>
        <p:spPr>
          <a:xfrm>
            <a:off x="2439288" y="1853098"/>
            <a:ext cx="4102166" cy="1427823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endParaRPr dirty="0"/>
          </a:p>
        </p:txBody>
      </p:sp>
      <p:pic>
        <p:nvPicPr>
          <p:cNvPr id="24" name="Imagen 38" descr="Imagen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974" y="1299847"/>
            <a:ext cx="594844" cy="40895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000000">
                <a:alpha val="40000"/>
              </a:srgbClr>
            </a:outerShdw>
          </a:effectLst>
        </p:spPr>
      </p:pic>
      <p:sp>
        <p:nvSpPr>
          <p:cNvPr id="25" name="Rectangle 10"/>
          <p:cNvSpPr/>
          <p:nvPr/>
        </p:nvSpPr>
        <p:spPr>
          <a:xfrm>
            <a:off x="-1" y="165099"/>
            <a:ext cx="127001" cy="127001"/>
          </a:xfrm>
          <a:prstGeom prst="rect">
            <a:avLst/>
          </a:prstGeom>
          <a:solidFill>
            <a:srgbClr val="F8F9F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600"/>
            </a:lvl1pPr>
          </a:lstStyle>
          <a:p>
            <a:r>
              <a:t> </a:t>
            </a:r>
          </a:p>
        </p:txBody>
      </p:sp>
      <p:sp>
        <p:nvSpPr>
          <p:cNvPr id="26" name="CuadroTexto 44"/>
          <p:cNvSpPr txBox="1"/>
          <p:nvPr/>
        </p:nvSpPr>
        <p:spPr>
          <a:xfrm>
            <a:off x="6469196" y="1335047"/>
            <a:ext cx="631445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 b="1">
                <a:solidFill>
                  <a:srgbClr val="222222"/>
                </a:solidFill>
              </a:defRPr>
            </a:lvl1pPr>
          </a:lstStyle>
          <a:p>
            <a:pPr>
              <a:defRPr>
                <a:latin typeface="Bodoni MT Black"/>
                <a:ea typeface="Bodoni MT Black"/>
                <a:cs typeface="Bodoni MT Black"/>
                <a:sym typeface="Bodoni MT Black"/>
              </a:defRPr>
            </a:pPr>
            <a:r>
              <a:rPr>
                <a:latin typeface="+mn-lt"/>
                <a:ea typeface="+mn-ea"/>
                <a:cs typeface="+mn-cs"/>
                <a:sym typeface="Arial"/>
              </a:rPr>
              <a:t>한국어</a:t>
            </a:r>
          </a:p>
        </p:txBody>
      </p:sp>
      <p:pic>
        <p:nvPicPr>
          <p:cNvPr id="27" name="Imagen 46" descr="Imagen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9099" y="3969489"/>
            <a:ext cx="324598" cy="664138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1200" b="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6" name="Módulo 1 - Clase x: Tipo de clas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Módulo 1 - Clase x: Tipo de clase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21C17A42-F52A-402D-8566-6BF0B94CEC56}"/>
              </a:ext>
            </a:extLst>
          </p:cNvPr>
          <p:cNvSpPr/>
          <p:nvPr userDrawn="1"/>
        </p:nvSpPr>
        <p:spPr>
          <a:xfrm>
            <a:off x="7380312" y="555526"/>
            <a:ext cx="1296144" cy="936104"/>
          </a:xfrm>
          <a:prstGeom prst="rect">
            <a:avLst/>
          </a:prstGeom>
          <a:noFill/>
          <a:ln w="12700" cap="flat">
            <a:solidFill>
              <a:srgbClr val="030405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3"/>
          <p:cNvSpPr/>
          <p:nvPr/>
        </p:nvSpPr>
        <p:spPr>
          <a:xfrm>
            <a:off x="218185" y="4572534"/>
            <a:ext cx="8808599" cy="478030"/>
          </a:xfrm>
          <a:prstGeom prst="roundRect">
            <a:avLst>
              <a:gd name="adj" fmla="val 16667"/>
            </a:avLst>
          </a:prstGeom>
          <a:solidFill>
            <a:srgbClr val="CC006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773022" y="4591842"/>
            <a:ext cx="393319" cy="3987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b="1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5" name="Gráfico 6" descr="Gráfico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85" y="4572534"/>
            <a:ext cx="478030" cy="47803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onector recto 41"/>
          <p:cNvSpPr/>
          <p:nvPr/>
        </p:nvSpPr>
        <p:spPr>
          <a:xfrm flipV="1">
            <a:off x="183733" y="492268"/>
            <a:ext cx="6908547" cy="33395"/>
          </a:xfrm>
          <a:prstGeom prst="line">
            <a:avLst/>
          </a:prstGeom>
          <a:ln w="12700">
            <a:solidFill>
              <a:srgbClr val="C00000">
                <a:alpha val="22000"/>
              </a:srgbClr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pic>
        <p:nvPicPr>
          <p:cNvPr id="7" name="Imagen 11" descr="Imagen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3196" y="4616890"/>
            <a:ext cx="1031907" cy="42556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ódulo 1 - Clase x: Tipo de clase"/>
          <p:cNvSpPr txBox="1">
            <a:spLocks noGrp="1"/>
          </p:cNvSpPr>
          <p:nvPr>
            <p:ph type="title"/>
          </p:nvPr>
        </p:nvSpPr>
        <p:spPr>
          <a:xfrm>
            <a:off x="183734" y="248243"/>
            <a:ext cx="4584819" cy="224718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normAutofit/>
          </a:bodyPr>
          <a:lstStyle/>
          <a:p>
            <a:r>
              <a:t>Módulo 1 - Clase x: Tipo de clase</a:t>
            </a:r>
          </a:p>
        </p:txBody>
      </p:sp>
      <p:sp>
        <p:nvSpPr>
          <p:cNvPr id="9" name="CuadroTexto 1"/>
          <p:cNvSpPr txBox="1"/>
          <p:nvPr/>
        </p:nvSpPr>
        <p:spPr>
          <a:xfrm>
            <a:off x="8493634" y="4822788"/>
            <a:ext cx="47803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000" b="1">
                <a:solidFill>
                  <a:srgbClr val="000000"/>
                </a:solidFill>
              </a:defRPr>
            </a:lvl1pPr>
          </a:lstStyle>
          <a:p>
            <a:r>
              <a:rPr dirty="0"/>
              <a:t>.com</a:t>
            </a:r>
          </a:p>
        </p:txBody>
      </p:sp>
      <p:sp>
        <p:nvSpPr>
          <p:cNvPr id="10" name="Nivel de texto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1</a:t>
            </a:r>
          </a:p>
          <a:p>
            <a:pPr lvl="1"/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389;p15"/>
          <p:cNvSpPr txBox="1">
            <a:spLocks noGrp="1"/>
          </p:cNvSpPr>
          <p:nvPr>
            <p:ph type="ctrTitle"/>
          </p:nvPr>
        </p:nvSpPr>
        <p:spPr>
          <a:xfrm>
            <a:off x="2757299" y="1563638"/>
            <a:ext cx="3629401" cy="1763556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>
              <a:defRPr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es-ES" sz="2700" dirty="0">
                <a:solidFill>
                  <a:schemeClr val="bg1"/>
                </a:solidFill>
              </a:rPr>
              <a:t>Módulo 2: </a:t>
            </a:r>
            <a:br>
              <a:rPr lang="es-ES" sz="2700" dirty="0">
                <a:solidFill>
                  <a:schemeClr val="bg1"/>
                </a:solidFill>
              </a:rPr>
            </a:br>
            <a:r>
              <a:rPr lang="es-ES" sz="2700" dirty="0">
                <a:solidFill>
                  <a:schemeClr val="bg1"/>
                </a:solidFill>
              </a:rPr>
              <a:t>Conversación básica</a:t>
            </a:r>
            <a:r>
              <a:rPr lang="es-ES" sz="2200" dirty="0">
                <a:solidFill>
                  <a:schemeClr val="bg1"/>
                </a:solidFill>
              </a:rPr>
              <a:t/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1100" dirty="0">
                <a:solidFill>
                  <a:srgbClr val="000000"/>
                </a:solidFill>
              </a:rPr>
              <a:t/>
            </a:r>
            <a:br>
              <a:rPr lang="es-ES" sz="1100" dirty="0">
                <a:solidFill>
                  <a:srgbClr val="000000"/>
                </a:solidFill>
              </a:rPr>
            </a:br>
            <a:r>
              <a:rPr lang="es-ES" sz="2200" dirty="0">
                <a:solidFill>
                  <a:srgbClr val="030405"/>
                </a:solidFill>
              </a:rPr>
              <a:t>Clase 1: Países y nacionalidades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4" name="TextBox 3"/>
          <p:cNvSpPr txBox="1"/>
          <p:nvPr/>
        </p:nvSpPr>
        <p:spPr>
          <a:xfrm>
            <a:off x="5464927" y="1406314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Este idioma es coreano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827584" y="1293602"/>
            <a:ext cx="4464496" cy="523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</a:t>
            </a:r>
            <a:r>
              <a:rPr lang="es-ES" altLang="ko-KR" sz="2800" b="1" dirty="0">
                <a:solidFill>
                  <a:srgbClr val="030405"/>
                </a:solidFill>
              </a:rPr>
              <a:t> </a:t>
            </a:r>
            <a:r>
              <a:rPr lang="ko-KR" altLang="es-ES" sz="2800" b="1" dirty="0">
                <a:solidFill>
                  <a:srgbClr val="030405"/>
                </a:solidFill>
              </a:rPr>
              <a:t>언어는 한국어입니다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27584" y="2100634"/>
            <a:ext cx="4464496" cy="523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</a:t>
            </a:r>
            <a:r>
              <a:rPr lang="es-ES" altLang="ko-KR" sz="2800" b="1" dirty="0">
                <a:solidFill>
                  <a:srgbClr val="030405"/>
                </a:solidFill>
              </a:rPr>
              <a:t> </a:t>
            </a:r>
            <a:r>
              <a:rPr lang="ko-KR" altLang="es-ES" sz="2800" b="1" dirty="0">
                <a:solidFill>
                  <a:srgbClr val="030405"/>
                </a:solidFill>
              </a:rPr>
              <a:t>언어는 중국어입니다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64927" y="2187579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Este idioma es chino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827584" y="2902675"/>
            <a:ext cx="4464496" cy="523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</a:t>
            </a:r>
            <a:r>
              <a:rPr lang="es-ES" altLang="ko-KR" sz="2800" b="1" dirty="0">
                <a:solidFill>
                  <a:srgbClr val="030405"/>
                </a:solidFill>
              </a:rPr>
              <a:t> </a:t>
            </a:r>
            <a:r>
              <a:rPr lang="ko-KR" altLang="es-ES" sz="2800" b="1" dirty="0">
                <a:solidFill>
                  <a:srgbClr val="030405"/>
                </a:solidFill>
              </a:rPr>
              <a:t>언어는 아랍어입니다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27584" y="3704716"/>
            <a:ext cx="4776364" cy="523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</a:t>
            </a:r>
            <a:r>
              <a:rPr lang="es-ES" altLang="ko-KR" sz="2800" b="1" dirty="0">
                <a:solidFill>
                  <a:srgbClr val="030405"/>
                </a:solidFill>
              </a:rPr>
              <a:t> </a:t>
            </a:r>
            <a:r>
              <a:rPr lang="ko-KR" altLang="es-ES" sz="2800" b="1" dirty="0">
                <a:solidFill>
                  <a:srgbClr val="030405"/>
                </a:solidFill>
              </a:rPr>
              <a:t>언어는 </a:t>
            </a:r>
            <a:r>
              <a:rPr lang="ko-KR" altLang="es-ES" sz="2800" b="1" dirty="0" smtClean="0">
                <a:solidFill>
                  <a:srgbClr val="030405"/>
                </a:solidFill>
              </a:rPr>
              <a:t>스페인어입니다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64927" y="3000008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Este idioma es árabe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972" y="3812437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Este idioma es </a:t>
            </a:r>
            <a:r>
              <a:rPr lang="es-ES" dirty="0" smtClean="0">
                <a:solidFill>
                  <a:srgbClr val="030405"/>
                </a:solidFill>
              </a:rPr>
              <a:t>español</a:t>
            </a:r>
            <a:endParaRPr lang="es-ES" dirty="0">
              <a:solidFill>
                <a:srgbClr val="0304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69966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749173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10" name="직사각형 9"/>
          <p:cNvSpPr/>
          <p:nvPr/>
        </p:nvSpPr>
        <p:spPr>
          <a:xfrm>
            <a:off x="839234" y="2845537"/>
            <a:ext cx="4452846" cy="52321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25400" cap="flat">
            <a:solidFill>
              <a:schemeClr val="bg2">
                <a:lumMod val="75000"/>
                <a:lumOff val="2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여기는 </a:t>
            </a:r>
            <a:r>
              <a:rPr lang="ko-KR" altLang="es-ES" sz="2800" b="1" dirty="0" smtClean="0">
                <a:solidFill>
                  <a:srgbClr val="030405"/>
                </a:solidFill>
              </a:rPr>
              <a:t>멕시코</a:t>
            </a:r>
            <a:r>
              <a:rPr lang="ko-KR" altLang="es-ES" sz="2800" b="1" dirty="0" smtClean="0">
                <a:solidFill>
                  <a:srgbClr val="030405"/>
                </a:solidFill>
              </a:rPr>
              <a:t>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2845537"/>
            <a:ext cx="25922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Aquí es </a:t>
            </a:r>
            <a:r>
              <a:rPr lang="es-ES" dirty="0" smtClean="0">
                <a:solidFill>
                  <a:srgbClr val="030405"/>
                </a:solidFill>
              </a:rPr>
              <a:t>México</a:t>
            </a:r>
            <a:r>
              <a:rPr lang="es-ES" dirty="0">
                <a:solidFill>
                  <a:srgbClr val="030405"/>
                </a:solidFill>
              </a:rPr>
              <a:t/>
            </a:r>
            <a:br>
              <a:rPr lang="es-ES" dirty="0">
                <a:solidFill>
                  <a:srgbClr val="030405"/>
                </a:solidFill>
              </a:rPr>
            </a:br>
            <a:r>
              <a:rPr lang="es-ES" dirty="0">
                <a:solidFill>
                  <a:srgbClr val="030405"/>
                </a:solidFill>
              </a:rPr>
              <a:t>(Esto es </a:t>
            </a:r>
            <a:r>
              <a:rPr lang="es-ES" dirty="0" smtClean="0">
                <a:solidFill>
                  <a:srgbClr val="030405"/>
                </a:solidFill>
              </a:rPr>
              <a:t>México)</a:t>
            </a:r>
            <a:endParaRPr lang="es-ES" dirty="0">
              <a:solidFill>
                <a:srgbClr val="030405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27584" y="3610616"/>
            <a:ext cx="4464496" cy="52321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25400" cap="flat">
            <a:solidFill>
              <a:schemeClr val="bg2">
                <a:lumMod val="75000"/>
                <a:lumOff val="2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여기는 태국입니다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6096" y="3610616"/>
            <a:ext cx="25922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Aquí es Tailandia</a:t>
            </a:r>
            <a:br>
              <a:rPr lang="es-ES" dirty="0">
                <a:solidFill>
                  <a:srgbClr val="030405"/>
                </a:solidFill>
              </a:rPr>
            </a:br>
            <a:r>
              <a:rPr lang="es-ES" dirty="0">
                <a:solidFill>
                  <a:srgbClr val="030405"/>
                </a:solidFill>
              </a:rPr>
              <a:t>(Estamos en Tailandia)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827584" y="1307824"/>
            <a:ext cx="4452846" cy="52321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25400" cap="flat">
            <a:solidFill>
              <a:schemeClr val="bg2">
                <a:lumMod val="75000"/>
                <a:lumOff val="2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여기는 영국입니다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27584" y="2075421"/>
            <a:ext cx="4452846" cy="52321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25400" cap="flat">
            <a:solidFill>
              <a:schemeClr val="bg2">
                <a:lumMod val="75000"/>
                <a:lumOff val="2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여기는 모로코입니다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6096" y="2075421"/>
            <a:ext cx="25922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Aquí es Marruecos</a:t>
            </a:r>
            <a:br>
              <a:rPr lang="es-ES" dirty="0">
                <a:solidFill>
                  <a:srgbClr val="030405"/>
                </a:solidFill>
              </a:rPr>
            </a:br>
            <a:r>
              <a:rPr lang="es-ES" dirty="0">
                <a:solidFill>
                  <a:srgbClr val="030405"/>
                </a:solidFill>
              </a:rPr>
              <a:t>(Estamos en Marruecos)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64088" y="1309616"/>
            <a:ext cx="25922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Aquí es Reino Unido</a:t>
            </a:r>
            <a:br>
              <a:rPr lang="es-ES" dirty="0">
                <a:solidFill>
                  <a:srgbClr val="030405"/>
                </a:solidFill>
              </a:rPr>
            </a:br>
            <a:r>
              <a:rPr lang="es-ES" dirty="0">
                <a:solidFill>
                  <a:srgbClr val="030405"/>
                </a:solidFill>
              </a:rPr>
              <a:t>(Esto es Reino Unido)</a:t>
            </a:r>
          </a:p>
        </p:txBody>
      </p:sp>
    </p:spTree>
    <p:extLst>
      <p:ext uri="{BB962C8B-B14F-4D97-AF65-F5344CB8AC3E}">
        <p14:creationId xmlns:p14="http://schemas.microsoft.com/office/powerpoint/2010/main" val="261017603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749173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4" name="TextBox 3"/>
          <p:cNvSpPr txBox="1"/>
          <p:nvPr/>
        </p:nvSpPr>
        <p:spPr>
          <a:xfrm>
            <a:off x="1838226" y="1491630"/>
            <a:ext cx="532606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dirty="0">
                <a:solidFill>
                  <a:srgbClr val="030405"/>
                </a:solidFill>
              </a:rPr>
              <a:t>Hola. Mi nombres es Kim Jinwoo. ¿Tú cómo te llamas?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838226" y="771550"/>
            <a:ext cx="4450317" cy="707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solidFill>
              <a:schemeClr val="accent4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안녕하세요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  <a:r>
              <a:rPr lang="ko-KR" altLang="es-ES" sz="2000" b="1" dirty="0">
                <a:solidFill>
                  <a:srgbClr val="030405"/>
                </a:solidFill>
              </a:rPr>
              <a:t>제 이름은 김진우입니다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이름이 뭐예요</a:t>
            </a:r>
            <a:r>
              <a:rPr lang="es-ES" altLang="ko-KR" sz="2000" b="1" dirty="0">
                <a:solidFill>
                  <a:srgbClr val="030405"/>
                </a:solidFill>
              </a:rPr>
              <a:t>?</a:t>
            </a:r>
            <a:endParaRPr kumimoji="0" lang="es-ES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3147814"/>
            <a:ext cx="34563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dirty="0">
                <a:solidFill>
                  <a:srgbClr val="030405"/>
                </a:solidFill>
              </a:rPr>
              <a:t>Encantado. ¿De dónde eres?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5263" y="4011910"/>
            <a:ext cx="259228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dirty="0">
                <a:solidFill>
                  <a:srgbClr val="030405"/>
                </a:solidFill>
              </a:rPr>
              <a:t>Soy español.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838226" y="1883610"/>
            <a:ext cx="4464496" cy="4001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저는 </a:t>
            </a:r>
            <a:r>
              <a:rPr lang="ko-KR" altLang="es-ES" sz="2000" b="1" dirty="0" err="1">
                <a:solidFill>
                  <a:srgbClr val="030405"/>
                </a:solidFill>
              </a:rPr>
              <a:t>마리오입니다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  <a:r>
              <a:rPr lang="ko-KR" altLang="es-ES" sz="2000" b="1" dirty="0">
                <a:solidFill>
                  <a:srgbClr val="030405"/>
                </a:solidFill>
              </a:rPr>
              <a:t>만나서 반가워요</a:t>
            </a:r>
            <a:r>
              <a:rPr lang="es-ES" altLang="ko-KR" sz="2000" b="1" dirty="0">
                <a:solidFill>
                  <a:srgbClr val="030405"/>
                </a:solidFill>
              </a:rPr>
              <a:t>.</a:t>
            </a:r>
            <a:endParaRPr kumimoji="0" lang="es-ES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835696" y="2715766"/>
            <a:ext cx="6000500" cy="4001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solidFill>
              <a:schemeClr val="accent4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만나서 반갑습니다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  <a:r>
              <a:rPr lang="ko-KR" altLang="es-ES" sz="2000" b="1" dirty="0">
                <a:solidFill>
                  <a:srgbClr val="030405"/>
                </a:solidFill>
              </a:rPr>
              <a:t>당신은 어느 나라 사람이에요</a:t>
            </a:r>
            <a:r>
              <a:rPr lang="es-ES" altLang="ko-KR" sz="2000" b="1" dirty="0">
                <a:solidFill>
                  <a:srgbClr val="030405"/>
                </a:solidFill>
              </a:rPr>
              <a:t>?</a:t>
            </a:r>
            <a:r>
              <a:rPr lang="ko-KR" altLang="es-ES" sz="2000" b="1" dirty="0">
                <a:solidFill>
                  <a:srgbClr val="030405"/>
                </a:solidFill>
              </a:rPr>
              <a:t>  </a:t>
            </a:r>
            <a:endParaRPr kumimoji="0" lang="es-ES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865263" y="3579862"/>
            <a:ext cx="3046577" cy="4001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저는 스페인 사람입니다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  <a:r>
              <a:rPr lang="ko-KR" altLang="es-ES" sz="2000" b="1" dirty="0">
                <a:solidFill>
                  <a:srgbClr val="030405"/>
                </a:solidFill>
              </a:rPr>
              <a:t> </a:t>
            </a:r>
            <a:endParaRPr kumimoji="0" lang="es-ES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65263" y="2283718"/>
            <a:ext cx="259228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dirty="0">
                <a:solidFill>
                  <a:srgbClr val="030405"/>
                </a:solidFill>
              </a:rPr>
              <a:t>Yo soy Mario. Encantado.</a:t>
            </a:r>
          </a:p>
        </p:txBody>
      </p:sp>
    </p:spTree>
    <p:extLst>
      <p:ext uri="{BB962C8B-B14F-4D97-AF65-F5344CB8AC3E}">
        <p14:creationId xmlns:p14="http://schemas.microsoft.com/office/powerpoint/2010/main" val="157772214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749173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8" name="직사각형 7"/>
          <p:cNvSpPr/>
          <p:nvPr/>
        </p:nvSpPr>
        <p:spPr>
          <a:xfrm>
            <a:off x="1475656" y="878980"/>
            <a:ext cx="5396266" cy="3385540"/>
          </a:xfrm>
          <a:prstGeom prst="rect">
            <a:avLst/>
          </a:prstGeom>
          <a:solidFill>
            <a:srgbClr val="CCECFF"/>
          </a:solidFill>
          <a:ln w="25400" cap="flat">
            <a:solidFill>
              <a:schemeClr val="accent6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altLang="ko-KR" sz="2000" b="1" dirty="0">
              <a:solidFill>
                <a:srgbClr val="030405"/>
              </a:solidFill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안녕하세요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  <a:r>
              <a:rPr lang="ko-KR" altLang="es-ES" sz="2000" b="1" dirty="0">
                <a:solidFill>
                  <a:srgbClr val="030405"/>
                </a:solidFill>
              </a:rPr>
              <a:t>제 이름은 마리아입니다</a:t>
            </a:r>
            <a:r>
              <a:rPr lang="es-ES" altLang="ko-KR" sz="2000" b="1" dirty="0">
                <a:solidFill>
                  <a:srgbClr val="030405"/>
                </a:solidFill>
              </a:rPr>
              <a:t>.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sz="1600" dirty="0">
                <a:solidFill>
                  <a:srgbClr val="030405"/>
                </a:solidFill>
              </a:rPr>
              <a:t>Hola. Mi nombre es María.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altLang="ko-KR" sz="1000" b="1" dirty="0">
              <a:solidFill>
                <a:srgbClr val="030405"/>
              </a:solidFill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저는 칠레 사람입니다</a:t>
            </a:r>
            <a:r>
              <a:rPr lang="es-ES" altLang="ko-KR" sz="2000" b="1" dirty="0">
                <a:solidFill>
                  <a:srgbClr val="030405"/>
                </a:solidFill>
              </a:rPr>
              <a:t>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sz="1600" dirty="0">
                <a:solidFill>
                  <a:srgbClr val="030405"/>
                </a:solidFill>
              </a:rPr>
              <a:t>Soy chilena.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altLang="ko-KR" sz="1000" b="1" dirty="0">
              <a:solidFill>
                <a:srgbClr val="030405"/>
              </a:solidFill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저는 스페인어와</a:t>
            </a:r>
            <a:r>
              <a:rPr lang="es-ES" altLang="ko-KR" sz="2000" b="1" dirty="0">
                <a:solidFill>
                  <a:srgbClr val="030405"/>
                </a:solidFill>
              </a:rPr>
              <a:t> </a:t>
            </a:r>
            <a:r>
              <a:rPr lang="ko-KR" altLang="es-ES" sz="2000" b="1" dirty="0">
                <a:solidFill>
                  <a:srgbClr val="030405"/>
                </a:solidFill>
              </a:rPr>
              <a:t>영어를 할 수 있습니다</a:t>
            </a:r>
            <a:r>
              <a:rPr lang="es-ES" altLang="ko-KR" sz="2000" b="1" dirty="0">
                <a:solidFill>
                  <a:srgbClr val="030405"/>
                </a:solidFill>
              </a:rPr>
              <a:t>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sz="1600" dirty="0">
                <a:solidFill>
                  <a:srgbClr val="030405"/>
                </a:solidFill>
              </a:rPr>
              <a:t>Hablo español e inglés.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altLang="ko-KR" sz="1000" b="1" dirty="0">
              <a:solidFill>
                <a:srgbClr val="030405"/>
              </a:solidFill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지금 한국어를 공부하고 있습니다</a:t>
            </a:r>
            <a:r>
              <a:rPr lang="es-ES" altLang="ko-KR" sz="2000" b="1" dirty="0">
                <a:solidFill>
                  <a:srgbClr val="030405"/>
                </a:solidFill>
              </a:rPr>
              <a:t>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sz="1600" dirty="0">
                <a:solidFill>
                  <a:srgbClr val="030405"/>
                </a:solidFill>
              </a:rPr>
              <a:t>Estoy estudiando coreano.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altLang="ko-KR" sz="2000" b="1" dirty="0">
              <a:solidFill>
                <a:srgbClr val="0304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57691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755576" y="4604622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12E1F0E3-6487-4478-A89B-6CCFBB13B7A6}"/>
              </a:ext>
            </a:extLst>
          </p:cNvPr>
          <p:cNvSpPr/>
          <p:nvPr/>
        </p:nvSpPr>
        <p:spPr>
          <a:xfrm>
            <a:off x="179512" y="339502"/>
            <a:ext cx="6984776" cy="28803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218" name="Picture 2" descr="귀여운 캐릭터 PPT템플릿 :: 사랑스러운 옴팡이♥ : 네이버 블로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191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감정표현 사진, 이미지, 일러스트, 캘리그라피 - 크라우드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8" t="26804" r="17889" b="37457"/>
          <a:stretch/>
        </p:blipFill>
        <p:spPr bwMode="auto">
          <a:xfrm>
            <a:off x="5148064" y="1131590"/>
            <a:ext cx="161474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98664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3" name="직사각형 2"/>
          <p:cNvSpPr/>
          <p:nvPr/>
        </p:nvSpPr>
        <p:spPr>
          <a:xfrm>
            <a:off x="663489" y="1377919"/>
            <a:ext cx="5760640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4000" b="1" dirty="0">
                <a:solidFill>
                  <a:srgbClr val="030405"/>
                </a:solidFill>
              </a:rPr>
              <a:t>어느 나라 사람입니까</a:t>
            </a:r>
            <a:r>
              <a:rPr lang="es-ES" altLang="ko-KR" sz="4000" b="1" dirty="0">
                <a:solidFill>
                  <a:srgbClr val="030405"/>
                </a:solidFill>
              </a:rPr>
              <a:t>?</a:t>
            </a:r>
            <a:endParaRPr kumimoji="0" lang="es-ES" sz="4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7539" y="3435846"/>
            <a:ext cx="431254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1" dirty="0">
                <a:solidFill>
                  <a:srgbClr val="030405"/>
                </a:solidFill>
              </a:rPr>
              <a:t>¿De dónde eres? 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000" b="1" dirty="0">
              <a:solidFill>
                <a:srgbClr val="030405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82044" y="2355726"/>
            <a:ext cx="5760640" cy="711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4000" b="1" dirty="0">
                <a:solidFill>
                  <a:srgbClr val="030405"/>
                </a:solidFill>
              </a:rPr>
              <a:t>어느 나라 사람이에요</a:t>
            </a:r>
            <a:r>
              <a:rPr lang="es-ES" altLang="ko-KR" sz="4000" b="1" dirty="0">
                <a:solidFill>
                  <a:srgbClr val="030405"/>
                </a:solidFill>
              </a:rPr>
              <a:t>?</a:t>
            </a:r>
            <a:endParaRPr kumimoji="0" lang="es-ES" sz="4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pic>
        <p:nvPicPr>
          <p:cNvPr id="1026" name="Picture 2" descr="Vectores de stock de Mapamundi infantil, ilustraciones de Mapamundi  infantil sin royalties | Depositphotos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23678"/>
            <a:ext cx="1728192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77160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pic>
        <p:nvPicPr>
          <p:cNvPr id="2054" name="Picture 6" descr="PEGATINA MAPA MUNDI - Vanstrotter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71550"/>
            <a:ext cx="6408712" cy="37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148064" y="1475185"/>
            <a:ext cx="1042883" cy="3385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2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아시아</a:t>
            </a:r>
            <a:r>
              <a:rPr kumimoji="0" lang="ko-KR" altLang="es-ES" sz="16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kumimoji="0" lang="es-ES" altLang="ko-KR" sz="12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Asia</a:t>
            </a: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331640" y="2320393"/>
            <a:ext cx="1440160" cy="3099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>
            <a:solidFill>
              <a:schemeClr val="accent4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b="1" dirty="0">
                <a:solidFill>
                  <a:srgbClr val="030405"/>
                </a:solidFill>
              </a:rPr>
              <a:t>아메리카</a:t>
            </a:r>
            <a:r>
              <a:rPr lang="ko-KR" altLang="es-ES" dirty="0">
                <a:solidFill>
                  <a:srgbClr val="030405"/>
                </a:solidFill>
              </a:rPr>
              <a:t> </a:t>
            </a:r>
            <a:r>
              <a:rPr lang="es-ES" altLang="ko-KR" sz="1200" dirty="0">
                <a:solidFill>
                  <a:srgbClr val="030405"/>
                </a:solidFill>
              </a:rPr>
              <a:t>América</a:t>
            </a: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03848" y="1483408"/>
            <a:ext cx="1008112" cy="338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>
            <a:solidFill>
              <a:schemeClr val="accent6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b="1" dirty="0">
                <a:solidFill>
                  <a:srgbClr val="030405"/>
                </a:solidFill>
              </a:rPr>
              <a:t>유럽</a:t>
            </a:r>
            <a:r>
              <a:rPr kumimoji="0" lang="ko-KR" altLang="es-ES" sz="16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kumimoji="0" lang="es-ES" altLang="ko-KR" sz="12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Europa</a:t>
            </a: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425350" y="2643758"/>
            <a:ext cx="1296144" cy="338552"/>
          </a:xfrm>
          <a:prstGeom prst="rect">
            <a:avLst/>
          </a:prstGeom>
          <a:solidFill>
            <a:srgbClr val="CCFFCC"/>
          </a:solidFill>
          <a:ln w="25400" cap="flat">
            <a:solidFill>
              <a:srgbClr val="CCFFCC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아</a:t>
            </a:r>
            <a:r>
              <a:rPr lang="ko-KR" altLang="es-ES" b="1" dirty="0">
                <a:solidFill>
                  <a:srgbClr val="030405"/>
                </a:solidFill>
              </a:rPr>
              <a:t>프리카</a:t>
            </a:r>
            <a:r>
              <a:rPr kumimoji="0" lang="ko-KR" altLang="es-ES" sz="16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lang="es-ES" altLang="ko-KR" sz="1200" dirty="0">
                <a:solidFill>
                  <a:srgbClr val="030405"/>
                </a:solidFill>
              </a:rPr>
              <a:t>África</a:t>
            </a: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06951" y="3507854"/>
            <a:ext cx="1656184" cy="307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solidFill>
              <a:schemeClr val="accent3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오세아니아</a:t>
            </a:r>
            <a:r>
              <a:rPr kumimoji="0" lang="ko-KR" altLang="es-ES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kumimoji="0" lang="es-ES" altLang="ko-KR" sz="12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Oceania</a:t>
            </a: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75410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4" name="TextBox 3"/>
          <p:cNvSpPr txBox="1"/>
          <p:nvPr/>
        </p:nvSpPr>
        <p:spPr>
          <a:xfrm>
            <a:off x="2496375" y="1419622"/>
            <a:ext cx="431254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1800" b="1" dirty="0">
                <a:solidFill>
                  <a:schemeClr val="tx1"/>
                </a:solidFill>
              </a:rPr>
              <a:t>나라 이름 </a:t>
            </a:r>
            <a:r>
              <a:rPr lang="es-ES" altLang="ko-KR" sz="1800" b="1" dirty="0">
                <a:solidFill>
                  <a:schemeClr val="tx1"/>
                </a:solidFill>
              </a:rPr>
              <a:t>(Nombres de países)</a:t>
            </a:r>
            <a:endParaRPr lang="es-E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618650"/>
              </p:ext>
            </p:extLst>
          </p:nvPr>
        </p:nvGraphicFramePr>
        <p:xfrm>
          <a:off x="251520" y="1957361"/>
          <a:ext cx="2051704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54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62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한국</a:t>
                      </a:r>
                      <a:r>
                        <a:rPr lang="ko-KR" altLang="es-ES" sz="1800" dirty="0">
                          <a:solidFill>
                            <a:srgbClr val="030405"/>
                          </a:solidFill>
                        </a:rPr>
                        <a:t> </a:t>
                      </a:r>
                      <a:endParaRPr lang="es-ES" sz="18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Corea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/>
                        <a:t>중국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China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/>
                        <a:t>일본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Japón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/>
                        <a:t>베트남 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Vietnam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/>
                        <a:t>러시아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Rusia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27222"/>
              </p:ext>
            </p:extLst>
          </p:nvPr>
        </p:nvGraphicFramePr>
        <p:xfrm>
          <a:off x="6948264" y="1957361"/>
          <a:ext cx="2018366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7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9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미국 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EEUU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캐나다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Canadá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브라질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Brasil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이란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Irán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이집트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Egipto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431988"/>
              </p:ext>
            </p:extLst>
          </p:nvPr>
        </p:nvGraphicFramePr>
        <p:xfrm>
          <a:off x="4812067" y="1950277"/>
          <a:ext cx="2044115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24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볼리비아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Bolivia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프랑스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Francia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독일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Alemania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이탈리아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30405"/>
                          </a:solidFill>
                        </a:rPr>
                        <a:t>Italia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>
                          <a:solidFill>
                            <a:srgbClr val="030405"/>
                          </a:solidFill>
                        </a:rPr>
                        <a:t>스위스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aseline="0" dirty="0">
                          <a:solidFill>
                            <a:srgbClr val="030405"/>
                          </a:solidFill>
                        </a:rPr>
                        <a:t>Suiza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62453"/>
              </p:ext>
            </p:extLst>
          </p:nvPr>
        </p:nvGraphicFramePr>
        <p:xfrm>
          <a:off x="2496375" y="1950277"/>
          <a:ext cx="2223611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60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75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스페인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España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콜롬비아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Colombia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멕시코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México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아르헨티나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030405"/>
                          </a:solidFill>
                        </a:rPr>
                        <a:t>Argentina</a:t>
                      </a:r>
                      <a:endParaRPr lang="es-ES" sz="1200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s-ES" sz="1600" dirty="0" smtClean="0">
                          <a:solidFill>
                            <a:srgbClr val="030405"/>
                          </a:solidFill>
                        </a:rPr>
                        <a:t>페루</a:t>
                      </a:r>
                      <a:endParaRPr lang="es-ES" sz="1600" dirty="0">
                        <a:solidFill>
                          <a:srgbClr val="030405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30405"/>
                          </a:solidFill>
                        </a:rPr>
                        <a:t>Perú</a:t>
                      </a:r>
                      <a:endParaRPr lang="es-ES" dirty="0">
                        <a:solidFill>
                          <a:srgbClr val="03040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26553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3" name="직사각형 2"/>
          <p:cNvSpPr/>
          <p:nvPr/>
        </p:nvSpPr>
        <p:spPr>
          <a:xfrm>
            <a:off x="793598" y="1959101"/>
            <a:ext cx="2828391" cy="1569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>
                <a:solidFill>
                  <a:srgbClr val="030405"/>
                </a:solidFill>
              </a:rPr>
              <a:t>한국</a:t>
            </a:r>
            <a:endParaRPr lang="es-ES" altLang="ko-KR" sz="24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4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</a:t>
            </a:r>
            <a:endParaRPr kumimoji="0" lang="es-ES" altLang="ko-KR" sz="24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 smtClean="0">
                <a:solidFill>
                  <a:srgbClr val="030405"/>
                </a:solidFill>
              </a:rPr>
              <a:t>멕시코</a:t>
            </a:r>
            <a:endParaRPr lang="es-ES" altLang="ko-KR" sz="24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 smtClean="0">
                <a:solidFill>
                  <a:srgbClr val="030405"/>
                </a:solidFill>
              </a:rPr>
              <a:t>아르헨티나</a:t>
            </a:r>
            <a:endParaRPr kumimoji="0" lang="es-ES" sz="24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42939" y="2482321"/>
            <a:ext cx="1224136" cy="523218"/>
          </a:xfrm>
          <a:prstGeom prst="rect">
            <a:avLst/>
          </a:prstGeom>
          <a:solidFill>
            <a:srgbClr val="CC0066"/>
          </a:solidFill>
          <a:ln w="25400" cap="flat">
            <a:solidFill>
              <a:srgbClr val="CC0066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chemeClr val="bg1"/>
                </a:solidFill>
              </a:rPr>
              <a:t>수도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rial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488025" y="1853365"/>
            <a:ext cx="3188431" cy="17851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200" b="1" dirty="0">
                <a:solidFill>
                  <a:srgbClr val="030405"/>
                </a:solidFill>
              </a:rPr>
              <a:t>서울</a:t>
            </a:r>
            <a:r>
              <a:rPr lang="ko-KR" altLang="es-ES" sz="2000" b="1" dirty="0">
                <a:solidFill>
                  <a:srgbClr val="030405"/>
                </a:solidFill>
              </a:rPr>
              <a:t> </a:t>
            </a:r>
            <a:r>
              <a:rPr lang="es-ES" altLang="ko-KR" dirty="0">
                <a:solidFill>
                  <a:srgbClr val="030405"/>
                </a:solidFill>
              </a:rPr>
              <a:t>Seúl</a:t>
            </a:r>
            <a:endParaRPr lang="es-ES" altLang="ko-KR" sz="2400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200" b="1" dirty="0">
                <a:solidFill>
                  <a:srgbClr val="030405"/>
                </a:solidFill>
              </a:rPr>
              <a:t>마드리드</a:t>
            </a:r>
            <a:r>
              <a:rPr lang="ko-KR" altLang="es-ES" sz="2400" b="1" dirty="0">
                <a:solidFill>
                  <a:srgbClr val="030405"/>
                </a:solidFill>
              </a:rPr>
              <a:t> </a:t>
            </a:r>
            <a:r>
              <a:rPr lang="es-ES" altLang="ko-KR" dirty="0">
                <a:solidFill>
                  <a:srgbClr val="030405"/>
                </a:solidFill>
              </a:rPr>
              <a:t>Madrid</a:t>
            </a:r>
            <a:endParaRPr kumimoji="0" lang="es-ES" altLang="ko-KR" sz="240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200" b="1" dirty="0" smtClean="0">
                <a:solidFill>
                  <a:srgbClr val="030405"/>
                </a:solidFill>
              </a:rPr>
              <a:t>멕시코시티</a:t>
            </a:r>
            <a:r>
              <a:rPr lang="ko-KR" altLang="es-ES" sz="2400" b="1" dirty="0" smtClean="0">
                <a:solidFill>
                  <a:srgbClr val="030405"/>
                </a:solidFill>
              </a:rPr>
              <a:t> </a:t>
            </a:r>
            <a:r>
              <a:rPr lang="es-ES" altLang="ko-KR" dirty="0" smtClean="0">
                <a:solidFill>
                  <a:srgbClr val="030405"/>
                </a:solidFill>
              </a:rPr>
              <a:t>Ciudad de México</a:t>
            </a:r>
            <a:endParaRPr lang="es-ES" altLang="ko-KR" sz="2000" dirty="0" smtClean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200" b="1" dirty="0" smtClean="0">
                <a:solidFill>
                  <a:srgbClr val="030405"/>
                </a:solidFill>
              </a:rPr>
              <a:t>부에노스아이레스</a:t>
            </a:r>
            <a:r>
              <a:rPr lang="ko-KR" altLang="es-ES" sz="2400" b="1" dirty="0" smtClean="0">
                <a:solidFill>
                  <a:srgbClr val="030405"/>
                </a:solidFill>
              </a:rPr>
              <a:t> </a:t>
            </a:r>
            <a:endParaRPr lang="es-ES" altLang="ko-KR" sz="2400" b="1" dirty="0" smtClean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dirty="0" smtClean="0">
                <a:solidFill>
                  <a:srgbClr val="030405"/>
                </a:solidFill>
              </a:rPr>
              <a:t>Buenos Aires </a:t>
            </a:r>
            <a:endParaRPr kumimoji="0" lang="es-ES" sz="200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0421" y="3056063"/>
            <a:ext cx="89665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Capital</a:t>
            </a:r>
          </a:p>
        </p:txBody>
      </p:sp>
    </p:spTree>
    <p:extLst>
      <p:ext uri="{BB962C8B-B14F-4D97-AF65-F5344CB8AC3E}">
        <p14:creationId xmlns:p14="http://schemas.microsoft.com/office/powerpoint/2010/main" val="106652039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3" name="직사각형 2"/>
          <p:cNvSpPr/>
          <p:nvPr/>
        </p:nvSpPr>
        <p:spPr>
          <a:xfrm>
            <a:off x="616342" y="1853515"/>
            <a:ext cx="2828391" cy="1692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600" b="1" dirty="0">
                <a:solidFill>
                  <a:srgbClr val="030405"/>
                </a:solidFill>
              </a:rPr>
              <a:t>한국</a:t>
            </a:r>
            <a:endParaRPr lang="es-ES" altLang="ko-KR" sz="26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6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</a:t>
            </a:r>
            <a:endParaRPr kumimoji="0" lang="es-ES" altLang="ko-KR" sz="2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600" b="1" dirty="0">
                <a:solidFill>
                  <a:srgbClr val="030405"/>
                </a:solidFill>
              </a:rPr>
              <a:t>페루</a:t>
            </a:r>
            <a:endParaRPr lang="es-ES" altLang="ko-KR" sz="26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600" b="1" i="0" u="none" strike="noStrike" cap="none" spc="0" normalizeH="0" baseline="0" dirty="0" smtClean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콜롬비아</a:t>
            </a:r>
            <a:endParaRPr kumimoji="0" lang="es-ES" sz="2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185575" y="2597870"/>
            <a:ext cx="1224136" cy="523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>
            <a:solidFill>
              <a:schemeClr val="accent2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사람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pic>
        <p:nvPicPr>
          <p:cNvPr id="4098" name="Picture 2" descr="Avatares de mujeres y hombres dibujos animados sonriendo diseño, persona  personas y tema humano. | Vector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" t="67931" r="68598" b="269"/>
          <a:stretch/>
        </p:blipFill>
        <p:spPr bwMode="auto">
          <a:xfrm>
            <a:off x="4173684" y="987574"/>
            <a:ext cx="1206914" cy="137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덧셈 기호 1"/>
          <p:cNvSpPr/>
          <p:nvPr/>
        </p:nvSpPr>
        <p:spPr>
          <a:xfrm>
            <a:off x="3662404" y="2620928"/>
            <a:ext cx="374072" cy="416182"/>
          </a:xfrm>
          <a:prstGeom prst="mathPlus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등호 4"/>
          <p:cNvSpPr/>
          <p:nvPr/>
        </p:nvSpPr>
        <p:spPr>
          <a:xfrm>
            <a:off x="5495809" y="2699900"/>
            <a:ext cx="376632" cy="319158"/>
          </a:xfrm>
          <a:prstGeom prst="mathEqual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968216" y="2007402"/>
            <a:ext cx="2828391" cy="13849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한국 사람 </a:t>
            </a:r>
            <a:r>
              <a:rPr lang="es-ES" altLang="ko-KR" dirty="0">
                <a:solidFill>
                  <a:srgbClr val="030405"/>
                </a:solidFill>
              </a:rPr>
              <a:t>Coreano</a:t>
            </a:r>
            <a:endParaRPr lang="es-ES" altLang="ko-KR" sz="2400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0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 사람 </a:t>
            </a:r>
            <a:r>
              <a:rPr lang="es-ES" altLang="ko-KR" dirty="0">
                <a:solidFill>
                  <a:srgbClr val="030405"/>
                </a:solidFill>
              </a:rPr>
              <a:t>Español</a:t>
            </a:r>
            <a:endParaRPr kumimoji="0" lang="es-ES" altLang="ko-KR" sz="240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000" b="1" dirty="0">
                <a:solidFill>
                  <a:srgbClr val="030405"/>
                </a:solidFill>
              </a:rPr>
              <a:t>페루 사람 </a:t>
            </a:r>
            <a:r>
              <a:rPr lang="es-ES" altLang="ko-KR" dirty="0">
                <a:solidFill>
                  <a:srgbClr val="030405"/>
                </a:solidFill>
              </a:rPr>
              <a:t>Peruano</a:t>
            </a:r>
            <a:endParaRPr lang="es-ES" altLang="ko-KR" sz="2400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>
                <a:solidFill>
                  <a:srgbClr val="030405"/>
                </a:solidFill>
              </a:rPr>
              <a:t> </a:t>
            </a:r>
            <a:r>
              <a:rPr lang="ko-KR" altLang="es-ES" sz="2000" b="1" dirty="0" smtClean="0">
                <a:solidFill>
                  <a:srgbClr val="030405"/>
                </a:solidFill>
              </a:rPr>
              <a:t>콜롬비아</a:t>
            </a:r>
            <a:r>
              <a:rPr lang="ko-KR" altLang="es-ES" sz="2000" b="1" dirty="0" smtClean="0">
                <a:solidFill>
                  <a:srgbClr val="030405"/>
                </a:solidFill>
              </a:rPr>
              <a:t> </a:t>
            </a:r>
            <a:r>
              <a:rPr lang="ko-KR" altLang="es-ES" sz="2000" b="1" dirty="0">
                <a:solidFill>
                  <a:srgbClr val="030405"/>
                </a:solidFill>
              </a:rPr>
              <a:t>사람 </a:t>
            </a:r>
            <a:r>
              <a:rPr lang="es-ES" altLang="ko-KR" dirty="0" smtClean="0">
                <a:solidFill>
                  <a:srgbClr val="030405"/>
                </a:solidFill>
              </a:rPr>
              <a:t>Colombiano</a:t>
            </a:r>
            <a:endParaRPr kumimoji="0" lang="es-ES" sz="240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49316" y="3219822"/>
            <a:ext cx="89665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Persona</a:t>
            </a:r>
          </a:p>
        </p:txBody>
      </p:sp>
      <p:sp>
        <p:nvSpPr>
          <p:cNvPr id="6" name="타원 5"/>
          <p:cNvSpPr/>
          <p:nvPr/>
        </p:nvSpPr>
        <p:spPr>
          <a:xfrm>
            <a:off x="4489109" y="3583410"/>
            <a:ext cx="576064" cy="60590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accent2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200" b="1" dirty="0">
                <a:solidFill>
                  <a:srgbClr val="030405"/>
                </a:solidFill>
              </a:rPr>
              <a:t>인</a:t>
            </a:r>
            <a:endParaRPr kumimoji="0" lang="es-ES" sz="22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86444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3" name="직사각형 2"/>
          <p:cNvSpPr/>
          <p:nvPr/>
        </p:nvSpPr>
        <p:spPr>
          <a:xfrm>
            <a:off x="663489" y="1974781"/>
            <a:ext cx="2828391" cy="1569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4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>
                <a:solidFill>
                  <a:srgbClr val="030405"/>
                </a:solidFill>
              </a:rPr>
              <a:t>한국 사람</a:t>
            </a:r>
            <a:endParaRPr lang="es-ES" altLang="ko-KR" sz="24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4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 사람</a:t>
            </a:r>
            <a:endParaRPr kumimoji="0" lang="es-ES" altLang="ko-KR" sz="24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 smtClean="0">
                <a:solidFill>
                  <a:srgbClr val="030405"/>
                </a:solidFill>
              </a:rPr>
              <a:t>포르투갈 </a:t>
            </a:r>
            <a:r>
              <a:rPr lang="ko-KR" altLang="es-ES" sz="2400" b="1" dirty="0">
                <a:solidFill>
                  <a:srgbClr val="030405"/>
                </a:solidFill>
              </a:rPr>
              <a:t>사람</a:t>
            </a:r>
            <a:endParaRPr lang="es-ES" altLang="ko-KR" sz="24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>
                <a:solidFill>
                  <a:srgbClr val="030405"/>
                </a:solidFill>
              </a:rPr>
              <a:t>덴마크 사람</a:t>
            </a:r>
            <a:endParaRPr kumimoji="0" lang="es-ES" sz="24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4" y="2067694"/>
            <a:ext cx="1970159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altLang="ko-KR" sz="2000" dirty="0">
                <a:solidFill>
                  <a:srgbClr val="030405"/>
                </a:solidFill>
              </a:rPr>
              <a:t>Soy coreano</a:t>
            </a:r>
            <a:br>
              <a:rPr lang="es-ES" altLang="ko-KR" sz="2000" dirty="0">
                <a:solidFill>
                  <a:srgbClr val="030405"/>
                </a:solidFill>
              </a:rPr>
            </a:br>
            <a:r>
              <a:rPr lang="es-ES" sz="2000" dirty="0">
                <a:solidFill>
                  <a:srgbClr val="030405"/>
                </a:solidFill>
              </a:rPr>
              <a:t>Soy español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dirty="0">
                <a:solidFill>
                  <a:srgbClr val="030405"/>
                </a:solidFill>
              </a:rPr>
              <a:t>Soy </a:t>
            </a:r>
            <a:r>
              <a:rPr lang="es-ES" sz="2000" dirty="0" smtClean="0">
                <a:solidFill>
                  <a:srgbClr val="030405"/>
                </a:solidFill>
              </a:rPr>
              <a:t>portugués</a:t>
            </a:r>
            <a:endParaRPr lang="es-ES" sz="2000" dirty="0">
              <a:solidFill>
                <a:srgbClr val="030405"/>
              </a:solidFill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dirty="0">
                <a:solidFill>
                  <a:srgbClr val="030405"/>
                </a:solidFill>
              </a:rPr>
              <a:t>Soy danés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211960" y="2528778"/>
            <a:ext cx="2448272" cy="461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3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400" b="1" dirty="0">
                <a:solidFill>
                  <a:srgbClr val="030405"/>
                </a:solidFill>
              </a:rPr>
              <a:t>입니다</a:t>
            </a:r>
            <a:r>
              <a:rPr lang="es-ES" altLang="ko-KR" sz="2400" b="1" dirty="0">
                <a:solidFill>
                  <a:srgbClr val="030405"/>
                </a:solidFill>
              </a:rPr>
              <a:t>/</a:t>
            </a:r>
            <a:r>
              <a:rPr lang="ko-KR" altLang="es-ES" sz="2400" b="1" dirty="0">
                <a:solidFill>
                  <a:srgbClr val="030405"/>
                </a:solidFill>
              </a:rPr>
              <a:t>이에요</a:t>
            </a:r>
            <a:endParaRPr kumimoji="0" lang="es-ES" sz="32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2" name="덧셈 기호 1"/>
          <p:cNvSpPr/>
          <p:nvPr/>
        </p:nvSpPr>
        <p:spPr>
          <a:xfrm>
            <a:off x="3603986" y="2551519"/>
            <a:ext cx="374072" cy="416182"/>
          </a:xfrm>
          <a:prstGeom prst="mathPlus">
            <a:avLst/>
          </a:prstGeom>
          <a:solidFill>
            <a:srgbClr val="FFFFFF"/>
          </a:solidFill>
          <a:ln w="25400" cap="flat">
            <a:solidFill>
              <a:schemeClr val="accent2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871416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1349174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Minho es coreano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803748" y="1236463"/>
            <a:ext cx="4464496" cy="523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3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민호는 한국 사람입니다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03748" y="2043495"/>
            <a:ext cx="5760640" cy="523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3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마리아는 나이지리아 사람입니다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15398" y="2845537"/>
            <a:ext cx="4783352" cy="523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3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우리는 브라질 사람이에요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2151216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María es nigeriana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24128" y="2953258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Nosotros somos brasileños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803748" y="3610616"/>
            <a:ext cx="4848372" cy="523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solidFill>
              <a:schemeClr val="accent3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그는 노르웨이 사람이에요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8144" y="3709134"/>
            <a:ext cx="259228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030405"/>
                </a:solidFill>
              </a:rPr>
              <a:t>Él es noruego</a:t>
            </a:r>
          </a:p>
        </p:txBody>
      </p:sp>
    </p:spTree>
    <p:extLst>
      <p:ext uri="{BB962C8B-B14F-4D97-AF65-F5344CB8AC3E}">
        <p14:creationId xmlns:p14="http://schemas.microsoft.com/office/powerpoint/2010/main" val="318396221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656531" y="4608288"/>
            <a:ext cx="294435" cy="3987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 dirty="0"/>
          </a:p>
        </p:txBody>
      </p:sp>
      <p:sp>
        <p:nvSpPr>
          <p:cNvPr id="62" name="Título 1"/>
          <p:cNvSpPr txBox="1">
            <a:spLocks noGrp="1"/>
          </p:cNvSpPr>
          <p:nvPr>
            <p:ph type="title"/>
          </p:nvPr>
        </p:nvSpPr>
        <p:spPr>
          <a:xfrm>
            <a:off x="183733" y="138478"/>
            <a:ext cx="6359446" cy="334483"/>
          </a:xfrm>
          <a:prstGeom prst="rect">
            <a:avLst/>
          </a:prstGeom>
        </p:spPr>
        <p:txBody>
          <a:bodyPr>
            <a:noAutofit/>
          </a:bodyPr>
          <a:lstStyle>
            <a:lvl1pPr defTabSz="658368">
              <a:defRPr sz="1152"/>
            </a:lvl1pPr>
          </a:lstStyle>
          <a:p>
            <a:r>
              <a:rPr lang="es-ES" sz="1400" dirty="0"/>
              <a:t>Módulo 2 - Clase 1: Países y nacionalidades </a:t>
            </a:r>
            <a:endParaRPr lang="es-ES" sz="1300" dirty="0"/>
          </a:p>
        </p:txBody>
      </p:sp>
      <p:sp>
        <p:nvSpPr>
          <p:cNvPr id="3" name="직사각형 2"/>
          <p:cNvSpPr/>
          <p:nvPr/>
        </p:nvSpPr>
        <p:spPr>
          <a:xfrm>
            <a:off x="666101" y="2067694"/>
            <a:ext cx="2828391" cy="18158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6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한국</a:t>
            </a:r>
            <a:endParaRPr lang="es-ES" altLang="ko-KR" sz="28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8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</a:t>
            </a:r>
            <a:endParaRPr kumimoji="0" lang="es-ES" altLang="ko-KR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독일</a:t>
            </a:r>
            <a:endParaRPr lang="es-ES" altLang="ko-KR" sz="2800" b="1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이탈리아</a:t>
            </a:r>
            <a:endParaRPr kumimoji="0" lang="es-ES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132080" y="2787774"/>
            <a:ext cx="1224136" cy="52321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chemeClr val="bg1"/>
                </a:solidFill>
              </a:rPr>
              <a:t>어</a:t>
            </a:r>
            <a:endParaRPr kumimoji="0" lang="es-ES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rial"/>
            </a:endParaRPr>
          </a:p>
        </p:txBody>
      </p:sp>
      <p:pic>
        <p:nvPicPr>
          <p:cNvPr id="5122" name="Picture 2" descr="Cómo aprender idiomas rápidamente - 8 pas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21" y="1059582"/>
            <a:ext cx="1930066" cy="152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051854" y="2067694"/>
            <a:ext cx="2737538" cy="18158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6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한국어 </a:t>
            </a:r>
            <a:r>
              <a:rPr lang="es-ES" altLang="ko-KR" sz="1600" dirty="0">
                <a:solidFill>
                  <a:srgbClr val="030405"/>
                </a:solidFill>
              </a:rPr>
              <a:t>Coreano</a:t>
            </a:r>
            <a:endParaRPr lang="es-ES" altLang="ko-KR" sz="2800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8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sym typeface="Arial"/>
              </a:rPr>
              <a:t>스페인어 </a:t>
            </a:r>
            <a:r>
              <a:rPr lang="es-ES" altLang="ko-KR" sz="1600" dirty="0">
                <a:solidFill>
                  <a:srgbClr val="030405"/>
                </a:solidFill>
              </a:rPr>
              <a:t>Español</a:t>
            </a:r>
            <a:endParaRPr kumimoji="0" lang="es-ES" altLang="ko-KR" sz="2800" b="1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독일어 </a:t>
            </a:r>
            <a:r>
              <a:rPr lang="es-ES" altLang="ko-KR" sz="1600" dirty="0">
                <a:solidFill>
                  <a:srgbClr val="030405"/>
                </a:solidFill>
              </a:rPr>
              <a:t>Alemán</a:t>
            </a:r>
            <a:endParaRPr lang="es-ES" altLang="ko-KR" sz="2800" dirty="0">
              <a:solidFill>
                <a:srgbClr val="030405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s-ES" sz="2800" b="1" dirty="0">
                <a:solidFill>
                  <a:srgbClr val="030405"/>
                </a:solidFill>
              </a:rPr>
              <a:t>이탈리아어 </a:t>
            </a:r>
            <a:r>
              <a:rPr lang="es-ES" altLang="ko-KR" sz="1600" dirty="0">
                <a:solidFill>
                  <a:srgbClr val="030405"/>
                </a:solidFill>
              </a:rPr>
              <a:t>Italiano</a:t>
            </a:r>
            <a:endParaRPr kumimoji="0" lang="es-ES" sz="280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sym typeface="Arial"/>
            </a:endParaRPr>
          </a:p>
        </p:txBody>
      </p:sp>
      <p:sp>
        <p:nvSpPr>
          <p:cNvPr id="6" name="덧셈 기호 5"/>
          <p:cNvSpPr/>
          <p:nvPr/>
        </p:nvSpPr>
        <p:spPr>
          <a:xfrm>
            <a:off x="3604672" y="2833359"/>
            <a:ext cx="417227" cy="432048"/>
          </a:xfrm>
          <a:prstGeom prst="mathPlus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등호 8"/>
          <p:cNvSpPr/>
          <p:nvPr/>
        </p:nvSpPr>
        <p:spPr>
          <a:xfrm>
            <a:off x="5489116" y="2930049"/>
            <a:ext cx="414542" cy="335358"/>
          </a:xfrm>
          <a:prstGeom prst="mathEqual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66101" y="1112148"/>
            <a:ext cx="1382840" cy="461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>
            <a:solidFill>
              <a:schemeClr val="accent2">
                <a:lumMod val="60000"/>
                <a:lumOff val="4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s-ES" sz="2400" b="1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영어</a:t>
            </a:r>
            <a:r>
              <a:rPr kumimoji="0" lang="ko-KR" altLang="es-ES" sz="16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kumimoji="0" lang="es-ES" altLang="ko-KR" sz="1600" b="0" i="0" u="none" strike="noStrike" cap="none" spc="0" normalizeH="0" baseline="0" dirty="0">
                <a:ln>
                  <a:noFill/>
                </a:ln>
                <a:solidFill>
                  <a:srgbClr val="030405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Inglés</a:t>
            </a:r>
            <a:endParaRPr kumimoji="0" lang="es-ES" sz="1600" b="0" i="0" u="none" strike="noStrike" cap="none" spc="0" normalizeH="0" baseline="0" dirty="0">
              <a:ln>
                <a:noFill/>
              </a:ln>
              <a:solidFill>
                <a:srgbClr val="03040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포인트가 5개인 별 11"/>
          <p:cNvSpPr/>
          <p:nvPr/>
        </p:nvSpPr>
        <p:spPr>
          <a:xfrm>
            <a:off x="414381" y="775291"/>
            <a:ext cx="342573" cy="360040"/>
          </a:xfrm>
          <a:prstGeom prst="star5">
            <a:avLst/>
          </a:prstGeom>
          <a:solidFill>
            <a:srgbClr val="7030A0"/>
          </a:solidFill>
          <a:ln w="25400" cap="flat">
            <a:solidFill>
              <a:srgbClr val="7030A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spc="0" normalizeH="0" baseline="0">
              <a:ln>
                <a:noFill/>
              </a:ln>
              <a:solidFill>
                <a:srgbClr val="4A5C65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95821" y="3480133"/>
            <a:ext cx="89665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800" dirty="0">
                <a:solidFill>
                  <a:srgbClr val="030405"/>
                </a:solidFill>
              </a:rPr>
              <a:t>Idioma</a:t>
            </a:r>
          </a:p>
        </p:txBody>
      </p:sp>
    </p:spTree>
    <p:extLst>
      <p:ext uri="{BB962C8B-B14F-4D97-AF65-F5344CB8AC3E}">
        <p14:creationId xmlns:p14="http://schemas.microsoft.com/office/powerpoint/2010/main" val="2822420482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Kent template">
  <a:themeElements>
    <a:clrScheme name="Personalizado 8">
      <a:dk1>
        <a:srgbClr val="252E32"/>
      </a:dk1>
      <a:lt1>
        <a:srgbClr val="FFFFFF"/>
      </a:lt1>
      <a:dk2>
        <a:srgbClr val="A7A7A7"/>
      </a:dk2>
      <a:lt2>
        <a:srgbClr val="252E32"/>
      </a:lt2>
      <a:accent1>
        <a:srgbClr val="02BDC7"/>
      </a:accent1>
      <a:accent2>
        <a:srgbClr val="FFB600"/>
      </a:accent2>
      <a:accent3>
        <a:srgbClr val="FF9755"/>
      </a:accent3>
      <a:accent4>
        <a:srgbClr val="FD6C68"/>
      </a:accent4>
      <a:accent5>
        <a:srgbClr val="FC4067"/>
      </a:accent5>
      <a:accent6>
        <a:srgbClr val="A6BCC9"/>
      </a:accent6>
      <a:hlink>
        <a:srgbClr val="0000FF"/>
      </a:hlink>
      <a:folHlink>
        <a:srgbClr val="FF00FF"/>
      </a:folHlink>
    </a:clrScheme>
    <a:fontScheme name="Kent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Ke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4A5C65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4A5C65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Kent template">
  <a:themeElements>
    <a:clrScheme name="Kent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DC7"/>
      </a:accent1>
      <a:accent2>
        <a:srgbClr val="FFB600"/>
      </a:accent2>
      <a:accent3>
        <a:srgbClr val="FF9755"/>
      </a:accent3>
      <a:accent4>
        <a:srgbClr val="FD6C68"/>
      </a:accent4>
      <a:accent5>
        <a:srgbClr val="FC4067"/>
      </a:accent5>
      <a:accent6>
        <a:srgbClr val="A6BCC9"/>
      </a:accent6>
      <a:hlink>
        <a:srgbClr val="0000FF"/>
      </a:hlink>
      <a:folHlink>
        <a:srgbClr val="FF00FF"/>
      </a:folHlink>
    </a:clrScheme>
    <a:fontScheme name="Kent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Ke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4A5C65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4A5C65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2041</TotalTime>
  <Words>431</Words>
  <Application>Microsoft Office PowerPoint</Application>
  <PresentationFormat>화면 슬라이드 쇼(16:9)</PresentationFormat>
  <Paragraphs>161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Lato Light</vt:lpstr>
      <vt:lpstr>Arial</vt:lpstr>
      <vt:lpstr>Calibri</vt:lpstr>
      <vt:lpstr>Kent template</vt:lpstr>
      <vt:lpstr>Módulo 2:  Conversación básica  Clase 1: Países y nacionalidades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Módulo 2 - Clase 1: Países y nacionalidades 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1: Hangeul y Gramática básica  Presentación y Clase 1</dc:title>
  <dc:creator>Ander</dc:creator>
  <cp:lastModifiedBy>Usuario de Windows</cp:lastModifiedBy>
  <cp:revision>227</cp:revision>
  <dcterms:modified xsi:type="dcterms:W3CDTF">2021-01-03T13:01:55Z</dcterms:modified>
</cp:coreProperties>
</file>